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1" r:id="rId4"/>
    <p:sldId id="272" r:id="rId5"/>
    <p:sldId id="269" r:id="rId6"/>
    <p:sldId id="260" r:id="rId7"/>
    <p:sldId id="261" r:id="rId8"/>
    <p:sldId id="262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EE"/>
    <a:srgbClr val="EEECE1"/>
    <a:srgbClr val="736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12" autoAdjust="0"/>
  </p:normalViewPr>
  <p:slideViewPr>
    <p:cSldViewPr>
      <p:cViewPr>
        <p:scale>
          <a:sx n="75" d="100"/>
          <a:sy n="75" d="100"/>
        </p:scale>
        <p:origin x="-1589" y="-1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2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5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63B0A-A052-41D6-B9C5-4B8A8974F401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7E23-C874-42BC-AFDB-206F9B3C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Vibration Study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57650"/>
            <a:ext cx="4038600" cy="226859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66875"/>
            <a:ext cx="4038600" cy="2268597"/>
          </a:xfrm>
        </p:spPr>
      </p:pic>
      <p:sp>
        <p:nvSpPr>
          <p:cNvPr id="11" name="TextBox 10"/>
          <p:cNvSpPr txBox="1"/>
          <p:nvPr/>
        </p:nvSpPr>
        <p:spPr>
          <a:xfrm>
            <a:off x="381000" y="1524000"/>
            <a:ext cx="4343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 Stage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Phase – Longitudinal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Piers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Lateral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Short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Phase – Monitoring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Instrument Representative </a:t>
            </a:r>
            <a:r>
              <a:rPr lang="en-US" sz="2400" dirty="0"/>
              <a:t>S</a:t>
            </a:r>
            <a:r>
              <a:rPr lang="en-US" sz="2400" dirty="0" smtClean="0"/>
              <a:t>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Acceleration of Superstructure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Characterize Structure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099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7944255" cy="3733800"/>
          </a:xfrm>
          <a:prstGeom prst="rect">
            <a:avLst/>
          </a:prstGeom>
        </p:spPr>
      </p:pic>
      <p:pic>
        <p:nvPicPr>
          <p:cNvPr id="3" name="Picture 2" descr="https://s-media-cache-ak0.pinimg.com/736x/df/54/77/df5477a7f001532e83d3a8e47a73e43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8" y="2819400"/>
            <a:ext cx="716204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6555">
            <a:off x="-304800" y="-351774"/>
            <a:ext cx="624840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8"/>
          <a:stretch/>
        </p:blipFill>
        <p:spPr>
          <a:xfrm>
            <a:off x="2895600" y="2809874"/>
            <a:ext cx="62484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439920" y="370388"/>
            <a:ext cx="4166270" cy="5731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apezoid 47"/>
          <p:cNvSpPr/>
          <p:nvPr/>
        </p:nvSpPr>
        <p:spPr>
          <a:xfrm>
            <a:off x="4783530" y="1015234"/>
            <a:ext cx="678567" cy="2337566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999114" y="943584"/>
            <a:ext cx="247399" cy="716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/>
          <p:cNvSpPr/>
          <p:nvPr/>
        </p:nvSpPr>
        <p:spPr>
          <a:xfrm>
            <a:off x="7574470" y="1015234"/>
            <a:ext cx="678567" cy="2337566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790054" y="943584"/>
            <a:ext cx="247399" cy="716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flipV="1">
            <a:off x="6454333" y="943584"/>
            <a:ext cx="137444" cy="14329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019731" y="549512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810671" y="549512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5400000" flipV="1">
            <a:off x="4299548" y="588264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19731" y="1212270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 rot="5400000" flipV="1">
            <a:off x="4703290" y="1251022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810671" y="1212270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5400000" flipV="1">
            <a:off x="7481314" y="1251022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019731" y="2340750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 rot="5400000" flipV="1">
            <a:off x="4648375" y="2379503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810671" y="2340750"/>
            <a:ext cx="206166" cy="21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 rot="5400000" flipV="1">
            <a:off x="7434989" y="2379503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43822" y="3776392"/>
            <a:ext cx="7657383" cy="2900461"/>
            <a:chOff x="266700" y="609600"/>
            <a:chExt cx="8648700" cy="3505199"/>
          </a:xfrm>
        </p:grpSpPr>
        <p:sp>
          <p:nvSpPr>
            <p:cNvPr id="5" name="Rectangle 4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342900" y="2252761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4495800" y="2252761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2419350" y="714375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241935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41935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419350" y="376428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1400175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46710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1400175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46710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5562600" y="725805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419350" y="140970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2419350" y="30966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562600" y="376428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56260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556260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1400175" y="72390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3467100" y="376428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3467100" y="712470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400175" y="3762375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06532" y="1254157"/>
            <a:ext cx="3533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 </a:t>
            </a:r>
            <a:r>
              <a:rPr lang="en-US" dirty="0" err="1" smtClean="0"/>
              <a:t>Acclerometers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 vertically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 transversely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 longitudinally oriented </a:t>
            </a:r>
            <a:r>
              <a:rPr lang="en-US" dirty="0" err="1" smtClean="0"/>
              <a:t>accels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6" name="Isosceles Triangle 65"/>
          <p:cNvSpPr/>
          <p:nvPr/>
        </p:nvSpPr>
        <p:spPr>
          <a:xfrm rot="16200000" flipH="1" flipV="1">
            <a:off x="8622628" y="588264"/>
            <a:ext cx="143299" cy="1374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04827" y="3511034"/>
            <a:ext cx="129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Span  7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876948" y="3511034"/>
            <a:ext cx="129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Span  8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90344" y="76200"/>
            <a:ext cx="588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Acceleration Instrumentation Plan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672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5860" y="3839446"/>
            <a:ext cx="7367280" cy="2770332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3822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20715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63875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56340" y="3902499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56340" y="6424640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6220" y="4284842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6220" y="5043061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6220" y="4663164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6220" y="5304733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6220" y="5683054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6220" y="6062952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2649735" y="5266901"/>
            <a:ext cx="202398" cy="18916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2083602" y="5266901"/>
            <a:ext cx="202398" cy="18916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87532" y="990600"/>
            <a:ext cx="465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Strain Gauges: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centered on bottom flange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installed on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Sampled at 100 Hz to capture dynamic effects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63520" y="3200400"/>
            <a:ext cx="0" cy="3581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05121" y="3200400"/>
            <a:ext cx="0" cy="3581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50533" y="2743200"/>
            <a:ext cx="66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40% Span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2429252" y="2743200"/>
            <a:ext cx="66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Mid-span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1081152" y="5725180"/>
            <a:ext cx="129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Span  7</a:t>
            </a:r>
            <a:endParaRPr lang="en-US" sz="28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6400800" y="907088"/>
            <a:ext cx="1524000" cy="2217112"/>
            <a:chOff x="5715000" y="457200"/>
            <a:chExt cx="1524000" cy="2217112"/>
          </a:xfrm>
        </p:grpSpPr>
        <p:sp>
          <p:nvSpPr>
            <p:cNvPr id="23" name="Rectangle 22"/>
            <p:cNvSpPr/>
            <p:nvPr/>
          </p:nvSpPr>
          <p:spPr>
            <a:xfrm>
              <a:off x="5715000" y="457200"/>
              <a:ext cx="15240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15000" y="2362200"/>
              <a:ext cx="15240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00800" y="609600"/>
              <a:ext cx="152400" cy="1752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00800" y="2524144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53200" y="1828800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553200" y="1221432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90344" y="76200"/>
            <a:ext cx="588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Strain Gauge Plan.  Objectives: </a:t>
            </a:r>
          </a:p>
          <a:p>
            <a:r>
              <a:rPr lang="en-US" b="1" dirty="0" smtClean="0"/>
              <a:t>Estimate “Dynamic Amplification Factor”</a:t>
            </a:r>
          </a:p>
          <a:p>
            <a:r>
              <a:rPr lang="en-US" b="1" dirty="0" smtClean="0"/>
              <a:t>Identify location of maximum response (controlling shape) 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05121" y="3657600"/>
            <a:ext cx="545813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5121" y="3352800"/>
            <a:ext cx="55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14’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9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5860" y="3839446"/>
            <a:ext cx="7367280" cy="2770332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3822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20715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63875" y="3776392"/>
            <a:ext cx="337330" cy="2900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56340" y="3902499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56340" y="6424640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46220" y="4284842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6220" y="5043061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6220" y="4663164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6220" y="5304733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6220" y="5683054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6220" y="6062952"/>
            <a:ext cx="7286320" cy="11349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4903002" y="5257800"/>
            <a:ext cx="202398" cy="189161"/>
          </a:xfrm>
          <a:prstGeom prst="mathMultiply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074160" y="5257800"/>
            <a:ext cx="202398" cy="18916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87532" y="990600"/>
            <a:ext cx="46512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Strain Gauges: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Bottom flange locations capture out of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Web locations locate neutral axis and separate axial from bending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Sampled at 100 Hz to capture dynamic effects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081152" y="5725180"/>
            <a:ext cx="129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Span  7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90344" y="268069"/>
            <a:ext cx="588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Plan. </a:t>
            </a:r>
            <a:r>
              <a:rPr lang="en-US" b="1" dirty="0" smtClean="0"/>
              <a:t>  Objectives: </a:t>
            </a:r>
          </a:p>
          <a:p>
            <a:r>
              <a:rPr lang="en-US" b="1" dirty="0" smtClean="0"/>
              <a:t>Determine how pier is being driven transversely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5842000" y="1066800"/>
            <a:ext cx="1219200" cy="1600200"/>
            <a:chOff x="6400800" y="907088"/>
            <a:chExt cx="1524000" cy="2217112"/>
          </a:xfrm>
        </p:grpSpPr>
        <p:sp>
          <p:nvSpPr>
            <p:cNvPr id="23" name="Rectangle 22"/>
            <p:cNvSpPr/>
            <p:nvPr/>
          </p:nvSpPr>
          <p:spPr>
            <a:xfrm>
              <a:off x="6400800" y="907088"/>
              <a:ext cx="15240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400800" y="2812088"/>
              <a:ext cx="15240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86600" y="1059488"/>
              <a:ext cx="152400" cy="1752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00" y="2974032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39000" y="2278688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239000" y="1671320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620000" y="2971800"/>
              <a:ext cx="152400" cy="15016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15200" y="1066800"/>
            <a:ext cx="1219200" cy="1600200"/>
            <a:chOff x="7315200" y="785031"/>
            <a:chExt cx="1219200" cy="1600200"/>
          </a:xfrm>
        </p:grpSpPr>
        <p:sp>
          <p:nvSpPr>
            <p:cNvPr id="33" name="Rectangle 32"/>
            <p:cNvSpPr/>
            <p:nvPr/>
          </p:nvSpPr>
          <p:spPr>
            <a:xfrm>
              <a:off x="7315200" y="785031"/>
              <a:ext cx="1219200" cy="109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315200" y="2159964"/>
              <a:ext cx="1219200" cy="109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63840" y="895026"/>
              <a:ext cx="121920" cy="12649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437120" y="2276847"/>
              <a:ext cx="121920" cy="1083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90560" y="2275236"/>
              <a:ext cx="121920" cy="1083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67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4191000"/>
            <a:ext cx="8153400" cy="152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914400"/>
            <a:ext cx="67056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>
            <a:off x="16002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92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6781800" y="1600200"/>
            <a:ext cx="752406" cy="2486025"/>
          </a:xfrm>
          <a:prstGeom prst="trapezoid">
            <a:avLst>
              <a:gd name="adj" fmla="val 8543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843" y="1524000"/>
            <a:ext cx="27432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flipV="1">
            <a:off x="4495800" y="1524000"/>
            <a:ext cx="1524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62103" y="11049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43703" y="11049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95575" y="4800600"/>
            <a:ext cx="457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10025" y="4800600"/>
            <a:ext cx="6477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19725" y="4772024"/>
            <a:ext cx="685800" cy="942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 flipV="1">
            <a:off x="1066800" y="1143000"/>
            <a:ext cx="1524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0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775" y="361950"/>
            <a:ext cx="8915400" cy="6172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50000"/>
                  <a:alpha val="6200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3548" y="1371600"/>
            <a:ext cx="6568583" cy="1604093"/>
            <a:chOff x="904853" y="933295"/>
            <a:chExt cx="7736225" cy="1984753"/>
          </a:xfrm>
        </p:grpSpPr>
        <p:sp>
          <p:nvSpPr>
            <p:cNvPr id="13" name="Trapezoid 12"/>
            <p:cNvSpPr/>
            <p:nvPr/>
          </p:nvSpPr>
          <p:spPr>
            <a:xfrm>
              <a:off x="904854" y="2222572"/>
              <a:ext cx="209001" cy="680648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2766425" y="2132278"/>
              <a:ext cx="209001" cy="770942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1823303" y="2177424"/>
              <a:ext cx="209001" cy="72579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8582" y="2222572"/>
              <a:ext cx="429983" cy="680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16301" y="204719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41446" y="2177424"/>
              <a:ext cx="429983" cy="7257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69165" y="2002048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78199" y="2089735"/>
              <a:ext cx="429983" cy="813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5919" y="1914359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7037" y="2045678"/>
              <a:ext cx="429983" cy="45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24756" y="1870301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28874" y="1950312"/>
              <a:ext cx="429983" cy="5461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56593" y="1774936"/>
              <a:ext cx="174543" cy="1753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>
              <a:off x="8334544" y="1735873"/>
              <a:ext cx="209001" cy="2825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60588" y="2018378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5553" y="197913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18676" y="191628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1322" y="1841483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704896" y="1797854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29498" y="1742279"/>
              <a:ext cx="115942" cy="1586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59778" y="1666052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91615" y="1570741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86795" y="1524799"/>
              <a:ext cx="104500" cy="2041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21374636">
              <a:off x="1022133" y="1829462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374636">
              <a:off x="2897904" y="1708611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374636">
              <a:off x="4770203" y="1582728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1374636">
              <a:off x="6639031" y="1463614"/>
              <a:ext cx="1811341" cy="1361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904853" y="2007511"/>
              <a:ext cx="7736225" cy="910537"/>
            </a:xfrm>
            <a:custGeom>
              <a:avLst/>
              <a:gdLst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040332"/>
                <a:gd name="connsiteX1" fmla="*/ 5326380 w 8519160"/>
                <a:gd name="connsiteY1" fmla="*/ 1011132 h 1040332"/>
                <a:gd name="connsiteX2" fmla="*/ 5768340 w 8519160"/>
                <a:gd name="connsiteY2" fmla="*/ 637752 h 1040332"/>
                <a:gd name="connsiteX3" fmla="*/ 7825740 w 8519160"/>
                <a:gd name="connsiteY3" fmla="*/ 546312 h 1040332"/>
                <a:gd name="connsiteX4" fmla="*/ 7886700 w 8519160"/>
                <a:gd name="connsiteY4" fmla="*/ 119592 h 1040332"/>
                <a:gd name="connsiteX5" fmla="*/ 8519160 w 8519160"/>
                <a:gd name="connsiteY5" fmla="*/ 5292 h 1040332"/>
                <a:gd name="connsiteX0" fmla="*/ 0 w 8519160"/>
                <a:gd name="connsiteY0" fmla="*/ 988272 h 1145216"/>
                <a:gd name="connsiteX1" fmla="*/ 5326380 w 8519160"/>
                <a:gd name="connsiteY1" fmla="*/ 1011132 h 1145216"/>
                <a:gd name="connsiteX2" fmla="*/ 5768340 w 8519160"/>
                <a:gd name="connsiteY2" fmla="*/ 637752 h 1145216"/>
                <a:gd name="connsiteX3" fmla="*/ 7825740 w 8519160"/>
                <a:gd name="connsiteY3" fmla="*/ 546312 h 1145216"/>
                <a:gd name="connsiteX4" fmla="*/ 7886700 w 8519160"/>
                <a:gd name="connsiteY4" fmla="*/ 119592 h 1145216"/>
                <a:gd name="connsiteX5" fmla="*/ 8519160 w 8519160"/>
                <a:gd name="connsiteY5" fmla="*/ 5292 h 1145216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118068"/>
                <a:gd name="connsiteX1" fmla="*/ 5707380 w 8519160"/>
                <a:gd name="connsiteY1" fmla="*/ 973032 h 1118068"/>
                <a:gd name="connsiteX2" fmla="*/ 5768340 w 8519160"/>
                <a:gd name="connsiteY2" fmla="*/ 637752 h 1118068"/>
                <a:gd name="connsiteX3" fmla="*/ 7825740 w 8519160"/>
                <a:gd name="connsiteY3" fmla="*/ 546312 h 1118068"/>
                <a:gd name="connsiteX4" fmla="*/ 7886700 w 8519160"/>
                <a:gd name="connsiteY4" fmla="*/ 119592 h 1118068"/>
                <a:gd name="connsiteX5" fmla="*/ 8519160 w 8519160"/>
                <a:gd name="connsiteY5" fmla="*/ 5292 h 1118068"/>
                <a:gd name="connsiteX0" fmla="*/ 0 w 8519160"/>
                <a:gd name="connsiteY0" fmla="*/ 988272 h 1017952"/>
                <a:gd name="connsiteX1" fmla="*/ 5707380 w 8519160"/>
                <a:gd name="connsiteY1" fmla="*/ 973032 h 1017952"/>
                <a:gd name="connsiteX2" fmla="*/ 5768340 w 8519160"/>
                <a:gd name="connsiteY2" fmla="*/ 637752 h 1017952"/>
                <a:gd name="connsiteX3" fmla="*/ 7825740 w 8519160"/>
                <a:gd name="connsiteY3" fmla="*/ 546312 h 1017952"/>
                <a:gd name="connsiteX4" fmla="*/ 7886700 w 8519160"/>
                <a:gd name="connsiteY4" fmla="*/ 119592 h 1017952"/>
                <a:gd name="connsiteX5" fmla="*/ 8519160 w 8519160"/>
                <a:gd name="connsiteY5" fmla="*/ 5292 h 1017952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76834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9320 w 8519160"/>
                <a:gd name="connsiteY2" fmla="*/ 5615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8272 h 1030224"/>
                <a:gd name="connsiteX1" fmla="*/ 5707380 w 8519160"/>
                <a:gd name="connsiteY1" fmla="*/ 995892 h 1030224"/>
                <a:gd name="connsiteX2" fmla="*/ 5981700 w 8519160"/>
                <a:gd name="connsiteY2" fmla="*/ 637752 h 1030224"/>
                <a:gd name="connsiteX3" fmla="*/ 7825740 w 8519160"/>
                <a:gd name="connsiteY3" fmla="*/ 546312 h 1030224"/>
                <a:gd name="connsiteX4" fmla="*/ 7886700 w 8519160"/>
                <a:gd name="connsiteY4" fmla="*/ 119592 h 1030224"/>
                <a:gd name="connsiteX5" fmla="*/ 8519160 w 8519160"/>
                <a:gd name="connsiteY5" fmla="*/ 5292 h 1030224"/>
                <a:gd name="connsiteX0" fmla="*/ 0 w 8519160"/>
                <a:gd name="connsiteY0" fmla="*/ 986924 h 1028876"/>
                <a:gd name="connsiteX1" fmla="*/ 5707380 w 8519160"/>
                <a:gd name="connsiteY1" fmla="*/ 994544 h 1028876"/>
                <a:gd name="connsiteX2" fmla="*/ 5981700 w 8519160"/>
                <a:gd name="connsiteY2" fmla="*/ 636404 h 1028876"/>
                <a:gd name="connsiteX3" fmla="*/ 7810500 w 8519160"/>
                <a:gd name="connsiteY3" fmla="*/ 392564 h 1028876"/>
                <a:gd name="connsiteX4" fmla="*/ 7886700 w 8519160"/>
                <a:gd name="connsiteY4" fmla="*/ 118244 h 1028876"/>
                <a:gd name="connsiteX5" fmla="*/ 8519160 w 8519160"/>
                <a:gd name="connsiteY5" fmla="*/ 3944 h 1028876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037100"/>
                <a:gd name="connsiteX1" fmla="*/ 5707380 w 8519160"/>
                <a:gd name="connsiteY1" fmla="*/ 1002768 h 1037100"/>
                <a:gd name="connsiteX2" fmla="*/ 5981700 w 8519160"/>
                <a:gd name="connsiteY2" fmla="*/ 644628 h 1037100"/>
                <a:gd name="connsiteX3" fmla="*/ 7810500 w 8519160"/>
                <a:gd name="connsiteY3" fmla="*/ 400788 h 1037100"/>
                <a:gd name="connsiteX4" fmla="*/ 8046720 w 8519160"/>
                <a:gd name="connsiteY4" fmla="*/ 57888 h 1037100"/>
                <a:gd name="connsiteX5" fmla="*/ 8519160 w 8519160"/>
                <a:gd name="connsiteY5" fmla="*/ 12168 h 1037100"/>
                <a:gd name="connsiteX0" fmla="*/ 0 w 8519160"/>
                <a:gd name="connsiteY0" fmla="*/ 995148 h 1134280"/>
                <a:gd name="connsiteX1" fmla="*/ 5707380 w 8519160"/>
                <a:gd name="connsiteY1" fmla="*/ 1002768 h 1134280"/>
                <a:gd name="connsiteX2" fmla="*/ 5981700 w 8519160"/>
                <a:gd name="connsiteY2" fmla="*/ 644628 h 1134280"/>
                <a:gd name="connsiteX3" fmla="*/ 7810500 w 8519160"/>
                <a:gd name="connsiteY3" fmla="*/ 400788 h 1134280"/>
                <a:gd name="connsiteX4" fmla="*/ 8046720 w 8519160"/>
                <a:gd name="connsiteY4" fmla="*/ 57888 h 1134280"/>
                <a:gd name="connsiteX5" fmla="*/ 8519160 w 8519160"/>
                <a:gd name="connsiteY5" fmla="*/ 12168 h 1134280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34262"/>
                <a:gd name="connsiteX1" fmla="*/ 5692140 w 8519160"/>
                <a:gd name="connsiteY1" fmla="*/ 827508 h 1034262"/>
                <a:gd name="connsiteX2" fmla="*/ 5981700 w 8519160"/>
                <a:gd name="connsiteY2" fmla="*/ 644628 h 1034262"/>
                <a:gd name="connsiteX3" fmla="*/ 7810500 w 8519160"/>
                <a:gd name="connsiteY3" fmla="*/ 400788 h 1034262"/>
                <a:gd name="connsiteX4" fmla="*/ 8046720 w 8519160"/>
                <a:gd name="connsiteY4" fmla="*/ 57888 h 1034262"/>
                <a:gd name="connsiteX5" fmla="*/ 8519160 w 8519160"/>
                <a:gd name="connsiteY5" fmla="*/ 12168 h 1034262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003268"/>
                <a:gd name="connsiteX1" fmla="*/ 5692140 w 8519160"/>
                <a:gd name="connsiteY1" fmla="*/ 827508 h 1003268"/>
                <a:gd name="connsiteX2" fmla="*/ 6019800 w 8519160"/>
                <a:gd name="connsiteY2" fmla="*/ 469368 h 1003268"/>
                <a:gd name="connsiteX3" fmla="*/ 7810500 w 8519160"/>
                <a:gd name="connsiteY3" fmla="*/ 400788 h 1003268"/>
                <a:gd name="connsiteX4" fmla="*/ 8046720 w 8519160"/>
                <a:gd name="connsiteY4" fmla="*/ 57888 h 1003268"/>
                <a:gd name="connsiteX5" fmla="*/ 8519160 w 8519160"/>
                <a:gd name="connsiteY5" fmla="*/ 12168 h 1003268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103806"/>
                <a:gd name="connsiteX1" fmla="*/ 5692140 w 8519160"/>
                <a:gd name="connsiteY1" fmla="*/ 827508 h 1103806"/>
                <a:gd name="connsiteX2" fmla="*/ 6019800 w 8519160"/>
                <a:gd name="connsiteY2" fmla="*/ 469368 h 1103806"/>
                <a:gd name="connsiteX3" fmla="*/ 7810500 w 8519160"/>
                <a:gd name="connsiteY3" fmla="*/ 400788 h 1103806"/>
                <a:gd name="connsiteX4" fmla="*/ 8046720 w 8519160"/>
                <a:gd name="connsiteY4" fmla="*/ 57888 h 1103806"/>
                <a:gd name="connsiteX5" fmla="*/ 8519160 w 8519160"/>
                <a:gd name="connsiteY5" fmla="*/ 12168 h 1103806"/>
                <a:gd name="connsiteX0" fmla="*/ 0 w 8519160"/>
                <a:gd name="connsiteY0" fmla="*/ 995148 h 1002376"/>
                <a:gd name="connsiteX1" fmla="*/ 5692140 w 8519160"/>
                <a:gd name="connsiteY1" fmla="*/ 827508 h 1002376"/>
                <a:gd name="connsiteX2" fmla="*/ 5928360 w 8519160"/>
                <a:gd name="connsiteY2" fmla="*/ 591288 h 1002376"/>
                <a:gd name="connsiteX3" fmla="*/ 7810500 w 8519160"/>
                <a:gd name="connsiteY3" fmla="*/ 400788 h 1002376"/>
                <a:gd name="connsiteX4" fmla="*/ 8046720 w 8519160"/>
                <a:gd name="connsiteY4" fmla="*/ 57888 h 1002376"/>
                <a:gd name="connsiteX5" fmla="*/ 8519160 w 8519160"/>
                <a:gd name="connsiteY5" fmla="*/ 12168 h 1002376"/>
                <a:gd name="connsiteX0" fmla="*/ 0 w 8519160"/>
                <a:gd name="connsiteY0" fmla="*/ 995148 h 1051144"/>
                <a:gd name="connsiteX1" fmla="*/ 5242560 w 8519160"/>
                <a:gd name="connsiteY1" fmla="*/ 1018008 h 1051144"/>
                <a:gd name="connsiteX2" fmla="*/ 5928360 w 8519160"/>
                <a:gd name="connsiteY2" fmla="*/ 591288 h 1051144"/>
                <a:gd name="connsiteX3" fmla="*/ 7810500 w 8519160"/>
                <a:gd name="connsiteY3" fmla="*/ 400788 h 1051144"/>
                <a:gd name="connsiteX4" fmla="*/ 8046720 w 8519160"/>
                <a:gd name="connsiteY4" fmla="*/ 57888 h 1051144"/>
                <a:gd name="connsiteX5" fmla="*/ 8519160 w 8519160"/>
                <a:gd name="connsiteY5" fmla="*/ 12168 h 1051144"/>
                <a:gd name="connsiteX0" fmla="*/ 0 w 8519160"/>
                <a:gd name="connsiteY0" fmla="*/ 995148 h 1115414"/>
                <a:gd name="connsiteX1" fmla="*/ 5242560 w 8519160"/>
                <a:gd name="connsiteY1" fmla="*/ 1018008 h 1115414"/>
                <a:gd name="connsiteX2" fmla="*/ 5928360 w 8519160"/>
                <a:gd name="connsiteY2" fmla="*/ 591288 h 1115414"/>
                <a:gd name="connsiteX3" fmla="*/ 7810500 w 8519160"/>
                <a:gd name="connsiteY3" fmla="*/ 400788 h 1115414"/>
                <a:gd name="connsiteX4" fmla="*/ 8046720 w 8519160"/>
                <a:gd name="connsiteY4" fmla="*/ 57888 h 1115414"/>
                <a:gd name="connsiteX5" fmla="*/ 8519160 w 8519160"/>
                <a:gd name="connsiteY5" fmla="*/ 12168 h 1115414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5928360 w 8519160"/>
                <a:gd name="connsiteY2" fmla="*/ 59128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47648"/>
                <a:gd name="connsiteX1" fmla="*/ 5242560 w 8519160"/>
                <a:gd name="connsiteY1" fmla="*/ 896088 h 1047648"/>
                <a:gd name="connsiteX2" fmla="*/ 5928360 w 8519160"/>
                <a:gd name="connsiteY2" fmla="*/ 591288 h 1047648"/>
                <a:gd name="connsiteX3" fmla="*/ 7810500 w 8519160"/>
                <a:gd name="connsiteY3" fmla="*/ 400788 h 1047648"/>
                <a:gd name="connsiteX4" fmla="*/ 8046720 w 8519160"/>
                <a:gd name="connsiteY4" fmla="*/ 57888 h 1047648"/>
                <a:gd name="connsiteX5" fmla="*/ 8519160 w 8519160"/>
                <a:gd name="connsiteY5" fmla="*/ 12168 h 1047648"/>
                <a:gd name="connsiteX0" fmla="*/ 0 w 8519160"/>
                <a:gd name="connsiteY0" fmla="*/ 995148 h 995148"/>
                <a:gd name="connsiteX1" fmla="*/ 5242560 w 8519160"/>
                <a:gd name="connsiteY1" fmla="*/ 896088 h 995148"/>
                <a:gd name="connsiteX2" fmla="*/ 6156960 w 8519160"/>
                <a:gd name="connsiteY2" fmla="*/ 522708 h 995148"/>
                <a:gd name="connsiteX3" fmla="*/ 7810500 w 8519160"/>
                <a:gd name="connsiteY3" fmla="*/ 400788 h 995148"/>
                <a:gd name="connsiteX4" fmla="*/ 8046720 w 8519160"/>
                <a:gd name="connsiteY4" fmla="*/ 57888 h 995148"/>
                <a:gd name="connsiteX5" fmla="*/ 8519160 w 8519160"/>
                <a:gd name="connsiteY5" fmla="*/ 12168 h 995148"/>
                <a:gd name="connsiteX0" fmla="*/ 0 w 8519160"/>
                <a:gd name="connsiteY0" fmla="*/ 995148 h 1006312"/>
                <a:gd name="connsiteX1" fmla="*/ 5360677 w 8519160"/>
                <a:gd name="connsiteY1" fmla="*/ 972865 h 1006312"/>
                <a:gd name="connsiteX2" fmla="*/ 6156960 w 8519160"/>
                <a:gd name="connsiteY2" fmla="*/ 522708 h 1006312"/>
                <a:gd name="connsiteX3" fmla="*/ 7810500 w 8519160"/>
                <a:gd name="connsiteY3" fmla="*/ 400788 h 1006312"/>
                <a:gd name="connsiteX4" fmla="*/ 8046720 w 8519160"/>
                <a:gd name="connsiteY4" fmla="*/ 57888 h 1006312"/>
                <a:gd name="connsiteX5" fmla="*/ 8519160 w 8519160"/>
                <a:gd name="connsiteY5" fmla="*/ 12168 h 1006312"/>
                <a:gd name="connsiteX0" fmla="*/ 0 w 8519160"/>
                <a:gd name="connsiteY0" fmla="*/ 995148 h 1008207"/>
                <a:gd name="connsiteX1" fmla="*/ 5360677 w 8519160"/>
                <a:gd name="connsiteY1" fmla="*/ 972865 h 1008207"/>
                <a:gd name="connsiteX2" fmla="*/ 6334135 w 8519160"/>
                <a:gd name="connsiteY2" fmla="*/ 497116 h 1008207"/>
                <a:gd name="connsiteX3" fmla="*/ 7810500 w 8519160"/>
                <a:gd name="connsiteY3" fmla="*/ 400788 h 1008207"/>
                <a:gd name="connsiteX4" fmla="*/ 8046720 w 8519160"/>
                <a:gd name="connsiteY4" fmla="*/ 57888 h 1008207"/>
                <a:gd name="connsiteX5" fmla="*/ 8519160 w 8519160"/>
                <a:gd name="connsiteY5" fmla="*/ 12168 h 1008207"/>
                <a:gd name="connsiteX0" fmla="*/ 0 w 8519160"/>
                <a:gd name="connsiteY0" fmla="*/ 995148 h 1009184"/>
                <a:gd name="connsiteX1" fmla="*/ 5360677 w 8519160"/>
                <a:gd name="connsiteY1" fmla="*/ 972865 h 1009184"/>
                <a:gd name="connsiteX2" fmla="*/ 6087065 w 8519160"/>
                <a:gd name="connsiteY2" fmla="*/ 483922 h 1009184"/>
                <a:gd name="connsiteX3" fmla="*/ 7810500 w 8519160"/>
                <a:gd name="connsiteY3" fmla="*/ 400788 h 1009184"/>
                <a:gd name="connsiteX4" fmla="*/ 8046720 w 8519160"/>
                <a:gd name="connsiteY4" fmla="*/ 57888 h 1009184"/>
                <a:gd name="connsiteX5" fmla="*/ 8519160 w 8519160"/>
                <a:gd name="connsiteY5" fmla="*/ 12168 h 1009184"/>
                <a:gd name="connsiteX0" fmla="*/ 0 w 8519160"/>
                <a:gd name="connsiteY0" fmla="*/ 995148 h 1019367"/>
                <a:gd name="connsiteX1" fmla="*/ 5125960 w 8519160"/>
                <a:gd name="connsiteY1" fmla="*/ 986060 h 1019367"/>
                <a:gd name="connsiteX2" fmla="*/ 6087065 w 8519160"/>
                <a:gd name="connsiteY2" fmla="*/ 483922 h 1019367"/>
                <a:gd name="connsiteX3" fmla="*/ 7810500 w 8519160"/>
                <a:gd name="connsiteY3" fmla="*/ 400788 h 1019367"/>
                <a:gd name="connsiteX4" fmla="*/ 8046720 w 8519160"/>
                <a:gd name="connsiteY4" fmla="*/ 57888 h 1019367"/>
                <a:gd name="connsiteX5" fmla="*/ 8519160 w 8519160"/>
                <a:gd name="connsiteY5" fmla="*/ 12168 h 10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9160" h="1019367">
                  <a:moveTo>
                    <a:pt x="0" y="995148"/>
                  </a:moveTo>
                  <a:cubicBezTo>
                    <a:pt x="1747520" y="962128"/>
                    <a:pt x="4111449" y="1071264"/>
                    <a:pt x="5125960" y="986060"/>
                  </a:cubicBezTo>
                  <a:cubicBezTo>
                    <a:pt x="6140471" y="900856"/>
                    <a:pt x="5639642" y="581467"/>
                    <a:pt x="6087065" y="483922"/>
                  </a:cubicBezTo>
                  <a:cubicBezTo>
                    <a:pt x="6534488" y="386377"/>
                    <a:pt x="7483891" y="471794"/>
                    <a:pt x="7810500" y="400788"/>
                  </a:cubicBezTo>
                  <a:cubicBezTo>
                    <a:pt x="8137109" y="329782"/>
                    <a:pt x="7928610" y="122658"/>
                    <a:pt x="8046720" y="57888"/>
                  </a:cubicBezTo>
                  <a:cubicBezTo>
                    <a:pt x="8164830" y="-6882"/>
                    <a:pt x="8488680" y="-9422"/>
                    <a:pt x="8519160" y="121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8282" y="133399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3</a:t>
              </a:r>
              <a:endParaRPr lang="en-US" sz="1400" dirty="0"/>
            </a:p>
          </p:txBody>
        </p:sp>
        <p:sp>
          <p:nvSpPr>
            <p:cNvPr id="42" name="Left Brace 41"/>
            <p:cNvSpPr/>
            <p:nvPr/>
          </p:nvSpPr>
          <p:spPr>
            <a:xfrm rot="5181825">
              <a:off x="1362316" y="1296722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77720" y="1286855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4</a:t>
              </a:r>
              <a:endParaRPr lang="en-US" sz="1400" dirty="0"/>
            </a:p>
          </p:txBody>
        </p:sp>
        <p:sp>
          <p:nvSpPr>
            <p:cNvPr id="44" name="Left Brace 43"/>
            <p:cNvSpPr/>
            <p:nvPr/>
          </p:nvSpPr>
          <p:spPr>
            <a:xfrm rot="5181825">
              <a:off x="2271754" y="1246109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58636" y="1216143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5</a:t>
              </a:r>
              <a:endParaRPr lang="en-US" sz="1400" dirty="0"/>
            </a:p>
          </p:txBody>
        </p:sp>
        <p:sp>
          <p:nvSpPr>
            <p:cNvPr id="46" name="Left Brace 45"/>
            <p:cNvSpPr/>
            <p:nvPr/>
          </p:nvSpPr>
          <p:spPr>
            <a:xfrm rot="5181825">
              <a:off x="3252670" y="117420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43406" y="1145431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6</a:t>
              </a:r>
              <a:endParaRPr lang="en-US" sz="1400" dirty="0"/>
            </a:p>
          </p:txBody>
        </p:sp>
        <p:sp>
          <p:nvSpPr>
            <p:cNvPr id="48" name="Left Brace 47"/>
            <p:cNvSpPr/>
            <p:nvPr/>
          </p:nvSpPr>
          <p:spPr>
            <a:xfrm rot="5181825">
              <a:off x="4137440" y="111975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5710" y="1086504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7</a:t>
              </a:r>
              <a:endParaRPr lang="en-US" sz="1400" dirty="0"/>
            </a:p>
          </p:txBody>
        </p:sp>
        <p:sp>
          <p:nvSpPr>
            <p:cNvPr id="50" name="Left Brace 49"/>
            <p:cNvSpPr/>
            <p:nvPr/>
          </p:nvSpPr>
          <p:spPr>
            <a:xfrm rot="5181825">
              <a:off x="5119744" y="1058495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31380" y="1051148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8</a:t>
              </a:r>
              <a:endParaRPr lang="en-US" sz="1400" dirty="0"/>
            </a:p>
          </p:txBody>
        </p:sp>
        <p:sp>
          <p:nvSpPr>
            <p:cNvPr id="52" name="Left Brace 51"/>
            <p:cNvSpPr/>
            <p:nvPr/>
          </p:nvSpPr>
          <p:spPr>
            <a:xfrm rot="5181825">
              <a:off x="6025415" y="1004043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94172" y="980436"/>
              <a:ext cx="80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9</a:t>
              </a:r>
              <a:endParaRPr lang="en-US" sz="1400" dirty="0"/>
            </a:p>
          </p:txBody>
        </p:sp>
        <p:sp>
          <p:nvSpPr>
            <p:cNvPr id="54" name="Left Brace 53"/>
            <p:cNvSpPr/>
            <p:nvPr/>
          </p:nvSpPr>
          <p:spPr>
            <a:xfrm rot="5181825">
              <a:off x="6988206" y="946624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85216" y="933295"/>
              <a:ext cx="957636" cy="38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Span 10</a:t>
              </a:r>
              <a:endParaRPr lang="en-US" sz="1400" dirty="0"/>
            </a:p>
          </p:txBody>
        </p:sp>
        <p:sp>
          <p:nvSpPr>
            <p:cNvPr id="56" name="Left Brace 55"/>
            <p:cNvSpPr/>
            <p:nvPr/>
          </p:nvSpPr>
          <p:spPr>
            <a:xfrm rot="5181825">
              <a:off x="7879943" y="881527"/>
              <a:ext cx="199987" cy="881917"/>
            </a:xfrm>
            <a:prstGeom prst="leftBrace">
              <a:avLst>
                <a:gd name="adj1" fmla="val 47609"/>
                <a:gd name="adj2" fmla="val 486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9514" y="2018378"/>
              <a:ext cx="609811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G2</a:t>
              </a:r>
              <a:endParaRPr lang="en-US" sz="1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25184" y="1950313"/>
              <a:ext cx="60159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G3</a:t>
              </a:r>
              <a:endParaRPr lang="en-US" sz="1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79621" y="1902668"/>
              <a:ext cx="54461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G4</a:t>
              </a:r>
              <a:endParaRPr 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3157" y="1827797"/>
              <a:ext cx="59827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G5</a:t>
              </a:r>
              <a:endParaRPr lang="en-US" sz="1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767597" y="1778025"/>
              <a:ext cx="631038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G6</a:t>
              </a:r>
              <a:endParaRPr lang="en-US" sz="10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80233" y="1698473"/>
              <a:ext cx="453040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G7</a:t>
              </a:r>
              <a:endParaRPr lang="en-US" sz="10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20736" y="1650829"/>
              <a:ext cx="572806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G8</a:t>
              </a:r>
              <a:endParaRPr lang="en-US" sz="1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637873" y="1562344"/>
              <a:ext cx="418003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G9</a:t>
              </a:r>
              <a:endParaRPr lang="en-US" sz="1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1761" y="1541925"/>
              <a:ext cx="615022" cy="30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/>
                <a:t>G10</a:t>
              </a:r>
              <a:endParaRPr lang="en-US" sz="1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47675" y="3383101"/>
            <a:ext cx="40585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Design to Avoid Traffic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Continuous Sections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Accel</a:t>
            </a:r>
            <a:r>
              <a:rPr lang="en-US" dirty="0" smtClean="0"/>
              <a:t>. placed on side of piers (lateral)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 provided with ladders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vibration for several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“liveliest”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negligible difference: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section most conducive to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choose “liveliest” span</a:t>
            </a:r>
          </a:p>
          <a:p>
            <a:pPr marL="458787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43" y="533400"/>
            <a:ext cx="2091504" cy="278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36442" r="11900" b="153"/>
          <a:stretch/>
        </p:blipFill>
        <p:spPr>
          <a:xfrm>
            <a:off x="4646155" y="3448050"/>
            <a:ext cx="4264857" cy="29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104775" y="228600"/>
            <a:ext cx="8915400" cy="64008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010" y="995461"/>
            <a:ext cx="8321040" cy="2743200"/>
          </a:xfrm>
          <a:prstGeom prst="rect">
            <a:avLst/>
          </a:prstGeom>
          <a:solidFill>
            <a:srgbClr val="F6F5EE"/>
          </a:solidFill>
          <a:ln w="12700">
            <a:solidFill>
              <a:srgbClr val="7361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196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34400" y="103737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" y="1033561"/>
            <a:ext cx="381000" cy="266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5300" y="12240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5300" y="214036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300" y="168126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" y="24565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" y="2913796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372901"/>
            <a:ext cx="8229600" cy="137160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429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958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8610600" y="22527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241935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41935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241935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241935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65436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65436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5436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65436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14001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34671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14001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34671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5514975" y="118977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7581900" y="332908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6543675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2419350" y="28680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7581900" y="11783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5514975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5514975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7581900" y="209464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5514975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7581900" y="24108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1400175" y="118786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3467100" y="332718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3467100" y="117643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y 58"/>
          <p:cNvSpPr/>
          <p:nvPr/>
        </p:nvSpPr>
        <p:spPr>
          <a:xfrm>
            <a:off x="1400175" y="3325276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4495800" y="286236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44958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3467100" y="1635541"/>
            <a:ext cx="228600" cy="2286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891061"/>
            <a:ext cx="4290907" cy="241363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19100" y="3891061"/>
            <a:ext cx="4000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Extended Vibration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32 Accelerometers on Girders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 for several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Capture vibration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 vibration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Correlate with traffic via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St-ID with FE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possible methods to mitigate vibration discernable by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800" y="1524000"/>
            <a:ext cx="8610600" cy="4953000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tx2">
                  <a:alpha val="39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I76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Phase 1:</a:t>
            </a:r>
          </a:p>
          <a:p>
            <a:r>
              <a:rPr lang="en-US" dirty="0" smtClean="0"/>
              <a:t>Complete </a:t>
            </a:r>
            <a:r>
              <a:rPr lang="en-US" dirty="0"/>
              <a:t>construction documents, inspection reports, CAD drawings</a:t>
            </a:r>
          </a:p>
          <a:p>
            <a:pPr marL="0" indent="0">
              <a:buNone/>
            </a:pPr>
            <a:r>
              <a:rPr lang="en-US" b="1" dirty="0" smtClean="0"/>
              <a:t>Phase 2:</a:t>
            </a:r>
          </a:p>
          <a:p>
            <a:r>
              <a:rPr lang="en-US" dirty="0" smtClean="0"/>
              <a:t>Aerial Lift </a:t>
            </a:r>
          </a:p>
          <a:p>
            <a:pPr lvl="1"/>
            <a:r>
              <a:rPr lang="en-US" dirty="0" smtClean="0"/>
              <a:t>2 days install</a:t>
            </a:r>
          </a:p>
          <a:p>
            <a:pPr lvl="1"/>
            <a:r>
              <a:rPr lang="en-US" dirty="0" smtClean="0"/>
              <a:t>1 day breakdown</a:t>
            </a:r>
          </a:p>
          <a:p>
            <a:r>
              <a:rPr lang="en-US" dirty="0" smtClean="0"/>
              <a:t>Power</a:t>
            </a:r>
          </a:p>
          <a:p>
            <a:r>
              <a:rPr lang="en-US" dirty="0" smtClean="0"/>
              <a:t>Video camera capturing traffic</a:t>
            </a:r>
          </a:p>
        </p:txBody>
      </p:sp>
      <p:pic>
        <p:nvPicPr>
          <p:cNvPr id="1026" name="Picture 2" descr="http://www.kdllifts.com/genie/ko-z3422b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67" y="1905000"/>
            <a:ext cx="19907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288267" y="2057400"/>
            <a:ext cx="0" cy="35052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02467" y="20574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02467" y="5562600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5400000">
            <a:off x="2139433" y="36253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60 Feet </a:t>
            </a:r>
            <a:r>
              <a:rPr lang="en-US" dirty="0"/>
              <a:t>M</a:t>
            </a:r>
            <a:r>
              <a:rPr lang="en-US" dirty="0" smtClean="0"/>
              <a:t>inimum</a:t>
            </a:r>
          </a:p>
        </p:txBody>
      </p:sp>
    </p:spTree>
    <p:extLst>
      <p:ext uri="{BB962C8B-B14F-4D97-AF65-F5344CB8AC3E}">
        <p14:creationId xmlns:p14="http://schemas.microsoft.com/office/powerpoint/2010/main" val="16718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37"/>
            <a:ext cx="9144000" cy="5143500"/>
          </a:xfrm>
          <a:prstGeom prst="rect">
            <a:avLst/>
          </a:prstGeom>
        </p:spPr>
      </p:pic>
      <p:pic>
        <p:nvPicPr>
          <p:cNvPr id="6" name="Picture 5" descr="RABIT Slide-Emin.tif"/>
          <p:cNvPicPr>
            <a:picLocks noChangeAspect="1"/>
          </p:cNvPicPr>
          <p:nvPr/>
        </p:nvPicPr>
        <p:blipFill rotWithShape="1">
          <a:blip r:embed="rId3" cstate="print"/>
          <a:srcRect t="2578"/>
          <a:stretch/>
        </p:blipFill>
        <p:spPr>
          <a:xfrm>
            <a:off x="-4197" y="3702228"/>
            <a:ext cx="4319022" cy="3155772"/>
          </a:xfrm>
          <a:prstGeom prst="rect">
            <a:avLst/>
          </a:prstGeom>
        </p:spPr>
      </p:pic>
      <p:sp>
        <p:nvSpPr>
          <p:cNvPr id="7" name="AutoShape 2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photos-2.dropbox.com/t/2/AACCuNm9isD9gc9TBKxGk51zWob2NT2dmZU-KV761LyFZw/12/108308152/jpeg/32x32/1/_/1/2/IMG_20160408_093351001.jpg/EOq2p7cEGN0PIAIoAg/j5skvuUPTDGBvl81cOfQ5uTayF0dc1lmvbgyNe28qu0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https://photos-2.dropbox.com/t/2/AACCuNm9isD9gc9TBKxGk51zWob2NT2dmZU-KV761LyFZw/12/108308152/jpeg/32x32/1/_/1/2/IMG_20160408_093351001.jpg/EOq2p7cEGN0PIAIoAg/j5skvuUPTDGBvl81cOfQ5uTayF0dc1lmvbgyNe28qu0?size_mode=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Pages from Mossy Interchange Bridge - THMPR System &amp; Truck Load Testing.tiff"/>
          <p:cNvPicPr>
            <a:picLocks noChangeAspect="1"/>
          </p:cNvPicPr>
          <p:nvPr/>
        </p:nvPicPr>
        <p:blipFill>
          <a:blip r:embed="rId4" cstate="print"/>
          <a:srcRect t="11818" b="17050"/>
          <a:stretch>
            <a:fillRect/>
          </a:stretch>
        </p:blipFill>
        <p:spPr>
          <a:xfrm>
            <a:off x="4314825" y="4258520"/>
            <a:ext cx="4829175" cy="2599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400" y="6477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2"/>
                </a:solidFill>
              </a:rPr>
              <a:t>THMPR</a:t>
            </a:r>
            <a:r>
              <a:rPr lang="en-US" b="1" dirty="0" smtClean="0">
                <a:solidFill>
                  <a:schemeClr val="bg2"/>
                </a:solidFill>
                <a:sym typeface="Symbol"/>
              </a:rPr>
              <a:t>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301</Words>
  <Application>Microsoft Office PowerPoint</Application>
  <PresentationFormat>On-screen Show (4:3)</PresentationFormat>
  <Paragraphs>88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I76 Vibration Study</vt:lpstr>
      <vt:lpstr>PowerPoint Presentation</vt:lpstr>
      <vt:lpstr>PowerPoint Presentation</vt:lpstr>
      <vt:lpstr>PowerPoint Presentation</vt:lpstr>
      <vt:lpstr>PowerPoint Presentation</vt:lpstr>
      <vt:lpstr>Phase 1</vt:lpstr>
      <vt:lpstr>Phase 2</vt:lpstr>
      <vt:lpstr>I76 Requirements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36</cp:revision>
  <dcterms:created xsi:type="dcterms:W3CDTF">2016-04-26T17:32:51Z</dcterms:created>
  <dcterms:modified xsi:type="dcterms:W3CDTF">2016-07-15T16:53:43Z</dcterms:modified>
</cp:coreProperties>
</file>